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7" r:id="rId6"/>
    <p:sldId id="266" r:id="rId7"/>
    <p:sldId id="279" r:id="rId8"/>
    <p:sldId id="278" r:id="rId9"/>
    <p:sldId id="280" r:id="rId10"/>
    <p:sldId id="281" r:id="rId11"/>
    <p:sldId id="282" r:id="rId12"/>
    <p:sldId id="277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5" autoAdjust="0"/>
    <p:restoredTop sz="94598" autoAdjust="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cid:image001.png@01D824FC.825ED08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824FC.825ED08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/>
          <a:lstStyle/>
          <a:p>
            <a:r>
              <a:rPr lang="en-US" dirty="0"/>
              <a:t>Fire Safety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A picture containing mountain, sky, outdoor, nature, sunrise 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3533" y="0"/>
            <a:ext cx="4082983" cy="6858000"/>
          </a:xfr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388FD8F-5CFA-9E6C-A536-945624FCD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662" y="2696729"/>
            <a:ext cx="5284209" cy="340831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5D86F-F482-6498-285B-C24EE093E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016" y="0"/>
            <a:ext cx="408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C1D247D-1C3F-41B1-9C7B-EE16D6CA4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DB773-8FE4-49F2-B311-69E93600B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08C29-B944-94C6-AF0B-3956E566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2286000"/>
            <a:ext cx="10552355" cy="364146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8800" spc="-40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1808D-E615-46B3-DB5B-4653FECD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FIRE SAFETY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C3513-237A-A3B5-9803-46F9C6FE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20XX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31E5C5-230B-9A55-0A05-C733245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b="0" i="0" u="none" strike="noStrike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EABE67-8670-E1C4-F6FF-95A2C1DE0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571E9-315E-8E0D-4C83-BBFD9333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412" y="0"/>
            <a:ext cx="9804543" cy="672020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79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/>
          <a:p>
            <a:r>
              <a:rPr lang="en-US" dirty="0"/>
              <a:t>Fire safety Introduction</a:t>
            </a:r>
          </a:p>
        </p:txBody>
      </p:sp>
      <p:pic>
        <p:nvPicPr>
          <p:cNvPr id="8" name="Picture Placeholder 7" descr="A picture containing mountain, sky, outdoor, nature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6000"/>
            <a:ext cx="5067300" cy="4572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/>
          <a:p>
            <a:r>
              <a:rPr lang="en-US" dirty="0"/>
              <a:t>A fire department responds to a fire every 23 seconds. One home structure fire was reported every 93 seconds. And a home fire related injury occurs every 47 minutes. We will discuss fire safety and ways to avoid and be prepared today.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2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94C32-1419-E545-8ECF-86D686A24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86000"/>
            <a:ext cx="5067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/>
          <a:lstStyle/>
          <a:p>
            <a:r>
              <a:rPr lang="en-US" dirty="0"/>
              <a:t>Training objectives for fire safety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/>
          <a:p>
            <a:r>
              <a:rPr lang="en-US" dirty="0"/>
              <a:t>FIRE SAFETY</a:t>
            </a:r>
          </a:p>
        </p:txBody>
      </p:sp>
      <p:pic>
        <p:nvPicPr>
          <p:cNvPr id="5" name="Picture Placeholder 4" descr="A person standing on a rock">
            <a:extLst>
              <a:ext uri="{FF2B5EF4-FFF2-40B4-BE49-F238E27FC236}">
                <a16:creationId xmlns:a16="http://schemas.microsoft.com/office/drawing/2014/main" id="{633DBDDF-94F3-4001-919E-B56D62CE7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6700" y="0"/>
            <a:ext cx="4038600" cy="3429000"/>
          </a:xfrm>
        </p:spPr>
      </p:pic>
      <p:pic>
        <p:nvPicPr>
          <p:cNvPr id="44" name="Picture Placeholder 43" descr="A picture containing mountain, sky, nature, outdoor">
            <a:extLst>
              <a:ext uri="{FF2B5EF4-FFF2-40B4-BE49-F238E27FC236}">
                <a16:creationId xmlns:a16="http://schemas.microsoft.com/office/drawing/2014/main" id="{73DD8BED-FB17-4ABE-9B18-B6DDA81A0E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5300" y="0"/>
            <a:ext cx="4076701" cy="3429000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4100" y="3841750"/>
            <a:ext cx="6599238" cy="22960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How can a fire start?</a:t>
            </a:r>
          </a:p>
          <a:p>
            <a:r>
              <a:rPr lang="en-US" dirty="0"/>
              <a:t>Proper vehicle maintenance.</a:t>
            </a:r>
          </a:p>
          <a:p>
            <a:r>
              <a:rPr lang="en-US" dirty="0"/>
              <a:t>Fire Extinguishers and how to use them.</a:t>
            </a:r>
          </a:p>
          <a:p>
            <a:r>
              <a:rPr lang="en-US" dirty="0"/>
              <a:t>Being prepared.</a:t>
            </a:r>
          </a:p>
          <a:p>
            <a:r>
              <a:rPr lang="en-US" dirty="0"/>
              <a:t>When to evacuate.</a:t>
            </a:r>
          </a:p>
          <a:p>
            <a:r>
              <a:rPr lang="en-US" dirty="0"/>
              <a:t>Reporting a fire.</a:t>
            </a:r>
          </a:p>
          <a:p>
            <a:r>
              <a:rPr lang="en-US" dirty="0"/>
              <a:t>How to prevent a </a:t>
            </a:r>
            <a:r>
              <a:rPr lang="en-US" dirty="0" err="1"/>
              <a:t>fier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93697D-BFA2-4D84-A860-BA620414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/>
          <a:p>
            <a:pPr lvl="0"/>
            <a:r>
              <a:rPr lang="en-US" noProof="0" dirty="0"/>
              <a:t>2023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B3269-36B4-08C6-F453-7AA38BF76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700" y="1"/>
            <a:ext cx="40386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17F359-FD6C-580E-EE99-6CDA7E522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301" y="0"/>
            <a:ext cx="40767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3EB4-7321-6140-C1F3-F8CC8F6A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cause a fire?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9B3D3-1FE8-D837-4044-B7270E20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FIRE SAFETY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C59F130-C9BF-34F6-D79D-9C1078B6B7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250" r="8250"/>
          <a:stretch/>
        </p:blipFill>
        <p:spPr/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B08EDB-6F3B-0665-84B6-0EA657424A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1666C2-F23D-976E-7BCF-C5746D4EA8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Lightning</a:t>
            </a:r>
          </a:p>
          <a:p>
            <a:r>
              <a:rPr lang="en-US" dirty="0"/>
              <a:t>Electrical caused by drilling</a:t>
            </a:r>
          </a:p>
          <a:p>
            <a:r>
              <a:rPr lang="en-US" dirty="0"/>
              <a:t>Smoking in or around home</a:t>
            </a:r>
          </a:p>
          <a:p>
            <a:r>
              <a:rPr lang="en-US" dirty="0"/>
              <a:t>Parking in tall grass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6A832-CA06-B0E5-DA9C-D7B7D832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2FAD9A-D804-695D-C27F-896F87EC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C1C1E0-3FD8-86E3-BFC4-0411BE9B9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298" y="1"/>
            <a:ext cx="407670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3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1C17-971B-B0DF-2927-B8C8C15A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Vehicle</a:t>
            </a:r>
            <a:br>
              <a:rPr lang="en-US" sz="3600" dirty="0"/>
            </a:br>
            <a:r>
              <a:rPr lang="en-US" sz="3600" dirty="0"/>
              <a:t>Maintenance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DCF1ED-C11E-958C-5969-7869E679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FIRE SAFETY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3521DC-588D-583B-BE17-BA8C99EEDC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8F2D39-4D0D-7618-DDA5-A391EA56C8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C07458-E53D-E1A8-CFCD-EB6319DE2A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Ensure that all our trucks follow corporate maintenance procedures.</a:t>
            </a:r>
          </a:p>
          <a:p>
            <a:r>
              <a:rPr lang="en-US" dirty="0"/>
              <a:t>Prevent exhaust leaks.</a:t>
            </a:r>
          </a:p>
          <a:p>
            <a:r>
              <a:rPr lang="en-US" dirty="0"/>
              <a:t>Coolant levels are checked to prevent over heating.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2A3A92-8C4D-E56C-4885-57E289BD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708EEB-B967-9A04-636E-3BA4F777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929B54-32BA-C349-7FE7-861507FF6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1" y="0"/>
            <a:ext cx="8115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1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AB22036-3C95-47CA-8E92-698403EF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39BF0-E38B-CA89-1F63-4A3B66DD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1842"/>
            <a:ext cx="10712377" cy="872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spc="-40">
                <a:solidFill>
                  <a:srgbClr val="FFFFFF"/>
                </a:solidFill>
              </a:rPr>
              <a:t>Fire extinguisher’s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FCE28E-45EA-24DB-BCC8-79444E9A0A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1844937"/>
            <a:ext cx="5855458" cy="433202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00000"/>
              </a:lnSpc>
            </a:pPr>
            <a:r>
              <a:rPr lang="en-US" sz="2200" dirty="0"/>
              <a:t>Do not attempt to put out an overhead fire.</a:t>
            </a:r>
          </a:p>
          <a:p>
            <a:pPr indent="-228600">
              <a:lnSpc>
                <a:spcPct val="100000"/>
              </a:lnSpc>
            </a:pPr>
            <a:r>
              <a:rPr lang="en-US" sz="2200" dirty="0"/>
              <a:t>Extinguishers should be located every 75 feet in any direction.</a:t>
            </a:r>
          </a:p>
          <a:p>
            <a:pPr indent="-228600">
              <a:lnSpc>
                <a:spcPct val="100000"/>
              </a:lnSpc>
            </a:pPr>
            <a:r>
              <a:rPr lang="en-US" sz="2200" dirty="0"/>
              <a:t>Access to fire extinguishers should remain unobstructed</a:t>
            </a:r>
          </a:p>
          <a:p>
            <a:pPr indent="-228600">
              <a:lnSpc>
                <a:spcPct val="100000"/>
              </a:lnSpc>
            </a:pPr>
            <a:r>
              <a:rPr lang="en-US" sz="2200" dirty="0"/>
              <a:t>Do not rehang partially discharged extinguishers</a:t>
            </a:r>
          </a:p>
          <a:p>
            <a:pPr indent="-228600">
              <a:lnSpc>
                <a:spcPct val="100000"/>
              </a:lnSpc>
            </a:pPr>
            <a:r>
              <a:rPr lang="en-US" sz="2200" dirty="0"/>
              <a:t>All extinguishers should be checked and maintained properly and on a regular basis</a:t>
            </a:r>
          </a:p>
          <a:p>
            <a:pPr indent="-228600">
              <a:lnSpc>
                <a:spcPct val="100000"/>
              </a:lnSpc>
            </a:pPr>
            <a:endParaRPr lang="en-US" sz="2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87EB9-EAD9-CFF4-B640-41E664EB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FIRE SAFETY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Fire extinguisher and hose reel in hotel corridor">
            <a:extLst>
              <a:ext uri="{FF2B5EF4-FFF2-40B4-BE49-F238E27FC236}">
                <a16:creationId xmlns:a16="http://schemas.microsoft.com/office/drawing/2014/main" id="{8548A5E1-4B79-CF86-BE62-9D2C40FD1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4" r="29359" b="2"/>
          <a:stretch/>
        </p:blipFill>
        <p:spPr>
          <a:xfrm>
            <a:off x="7086601" y="1150467"/>
            <a:ext cx="5105400" cy="570753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D4AE27-D035-64E6-7479-187792DA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5958" y="6356350"/>
            <a:ext cx="38754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E02A4A-FBFA-166A-A684-4A5DD273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781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7238084E-9C0F-497C-9436-2CD6C9BC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A9314D7-79E5-4587-B59D-FA5DDE9F3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DC056-0ED8-1E5D-B41B-DA60E2CC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0824"/>
            <a:ext cx="10312400" cy="625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spc="-40">
                <a:solidFill>
                  <a:srgbClr val="FFFFFF"/>
                </a:solidFill>
              </a:rPr>
              <a:t>How to use a fire extinguisher.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BA70DE-51C4-9810-0615-B156F2D82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33" y="1401291"/>
            <a:ext cx="5390727" cy="495378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970A3F-1712-AC50-9FEF-31FF1659B4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640" y="1681481"/>
            <a:ext cx="5273040" cy="449548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dirty="0"/>
              <a:t>Follow the acronym PASS to use a fire extinguisher SAFELY.</a:t>
            </a:r>
          </a:p>
          <a:p>
            <a:pPr indent="-228600"/>
            <a:r>
              <a:rPr lang="en-US" dirty="0"/>
              <a:t>Pull the pin</a:t>
            </a:r>
          </a:p>
          <a:p>
            <a:pPr indent="-228600"/>
            <a:r>
              <a:rPr lang="en-US" dirty="0"/>
              <a:t>Aim low, at the base of the fire</a:t>
            </a:r>
          </a:p>
          <a:p>
            <a:pPr indent="-228600"/>
            <a:r>
              <a:rPr lang="en-US" dirty="0"/>
              <a:t>Squeeze the handle. Stand ten feet from fire</a:t>
            </a:r>
          </a:p>
          <a:p>
            <a:pPr indent="-228600"/>
            <a:r>
              <a:rPr lang="en-US" dirty="0"/>
              <a:t>Sweep the hose from side to side.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513DD-9993-B29A-493D-2DAD1580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FIRE SAFETY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88F4A-C815-244C-1A54-60412F60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B0423C-CE7D-64CC-537D-E884C928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870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238084E-9C0F-497C-9436-2CD6C9BC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9314D7-79E5-4587-B59D-FA5DDE9F3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942A4-17F5-63B4-BE04-ABC254C9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0824"/>
            <a:ext cx="10312400" cy="625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spc="-40">
                <a:solidFill>
                  <a:srgbClr val="FFFFFF"/>
                </a:solidFill>
              </a:rPr>
              <a:t>Be prepared.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1B1D44-2A7B-B0F5-0CCC-C5BBD2ADB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33" y="2119078"/>
            <a:ext cx="5390727" cy="354440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67A36D-1790-575D-C3E9-104A29F65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640" y="1681481"/>
            <a:ext cx="5273040" cy="449548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dirty="0"/>
              <a:t>Know where extinguishers are located</a:t>
            </a:r>
          </a:p>
          <a:p>
            <a:pPr indent="-228600"/>
            <a:r>
              <a:rPr lang="en-US" dirty="0"/>
              <a:t>Know your evacuation route for all fire </a:t>
            </a:r>
            <a:r>
              <a:rPr lang="en-US" dirty="0" err="1"/>
              <a:t>scanarios</a:t>
            </a:r>
            <a:endParaRPr lang="en-US" dirty="0"/>
          </a:p>
          <a:p>
            <a:pPr indent="-228600"/>
            <a:r>
              <a:rPr lang="en-US" dirty="0"/>
              <a:t>Do not hesitate to call 911!!!!!!!!!</a:t>
            </a:r>
          </a:p>
          <a:p>
            <a:pPr indent="-228600"/>
            <a:r>
              <a:rPr lang="en-US" dirty="0"/>
              <a:t>Clearly and calmly state your name, address, and location of fire.</a:t>
            </a:r>
          </a:p>
          <a:p>
            <a:pPr indent="-22860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DCD4A-45C3-DDF0-406B-2B4394D9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FIRE SAFETY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08FD9-CD5A-A960-60DA-896171D1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C3F4FF-4169-4320-0763-130FB698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749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DD29-409D-7093-B698-CB472792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fire Safety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E4BC3-7278-B2C7-7B54-AA83A9CF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FIRE SAFETY 2023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F4818AB-24E0-1CA5-65C1-772DF16635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033BFD-8699-D3FA-C027-C53CE83961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7C9C3B-5CA8-CDB4-61F4-2EC83E16FC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C4CEB-BBA4-5650-E320-BE7C65CE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8D9151-E37C-57C8-F1E0-5DED5D94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B087D8-080A-315F-D507-A818983B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0"/>
            <a:ext cx="8115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53530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F0BF08-C674-44E3-8BFC-85BC65E0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{B7AA5C01-2C7E-424B-8FEC-EBFE8072B573}tf89117832_win32</Template>
  <TotalTime>96</TotalTime>
  <Words>312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ColorBlockVTI</vt:lpstr>
      <vt:lpstr>Fire Safety</vt:lpstr>
      <vt:lpstr>Fire safety Introduction</vt:lpstr>
      <vt:lpstr>Training objectives for fire safety</vt:lpstr>
      <vt:lpstr>How do we cause a fire?</vt:lpstr>
      <vt:lpstr>Vehicle Maintenance</vt:lpstr>
      <vt:lpstr>Fire extinguisher’s</vt:lpstr>
      <vt:lpstr>How to use a fire extinguisher.</vt:lpstr>
      <vt:lpstr>Be prepared.</vt:lpstr>
      <vt:lpstr>General fire Safety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Safety</dc:title>
  <dc:creator>Ryan Markwell</dc:creator>
  <cp:lastModifiedBy>Ryan Markwell</cp:lastModifiedBy>
  <cp:revision>1</cp:revision>
  <dcterms:created xsi:type="dcterms:W3CDTF">2023-06-13T14:32:45Z</dcterms:created>
  <dcterms:modified xsi:type="dcterms:W3CDTF">2023-06-13T16:09:44Z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