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Farley" initials="JF" lastIdx="1" clrIdx="0">
    <p:extLst>
      <p:ext uri="{19B8F6BF-5375-455C-9EA6-DF929625EA0E}">
        <p15:presenceInfo xmlns:p15="http://schemas.microsoft.com/office/powerpoint/2012/main" userId="2fbbc79d29fa5d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01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699B-D834-4D96-AAF1-C07745887B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FF43-CC08-416B-B65E-C8007694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336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699B-D834-4D96-AAF1-C07745887B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FF43-CC08-416B-B65E-C8007694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6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699B-D834-4D96-AAF1-C07745887B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FF43-CC08-416B-B65E-C8007694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7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699B-D834-4D96-AAF1-C07745887B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FF43-CC08-416B-B65E-C8007694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8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699B-D834-4D96-AAF1-C07745887B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FF43-CC08-416B-B65E-C8007694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87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699B-D834-4D96-AAF1-C07745887B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FF43-CC08-416B-B65E-C8007694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3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699B-D834-4D96-AAF1-C07745887B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FF43-CC08-416B-B65E-C8007694B0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26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699B-D834-4D96-AAF1-C07745887B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FF43-CC08-416B-B65E-C8007694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7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699B-D834-4D96-AAF1-C07745887B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FF43-CC08-416B-B65E-C8007694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4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699B-D834-4D96-AAF1-C07745887B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FF43-CC08-416B-B65E-C8007694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7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245699B-D834-4D96-AAF1-C07745887B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FF43-CC08-416B-B65E-C8007694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4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245699B-D834-4D96-AAF1-C07745887B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359FF43-CC08-416B-B65E-C8007694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E9120-27F6-3DE7-A590-A8A468944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3025" y="2476500"/>
            <a:ext cx="9505950" cy="332263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rgbClr val="00206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  <a:latin typeface="Bahnschrift SemiBold" panose="020B0502040204020203" pitchFamily="34" charset="0"/>
              </a:rPr>
              <a:t>Welcome to the team!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A0A2AE-5A51-B593-7DD4-D84D46F4C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10" b="94595" l="9350" r="94309">
                        <a14:foregroundMark x1="47561" y1="54054" x2="47561" y2="54054"/>
                        <a14:foregroundMark x1="91463" y1="12613" x2="91463" y2="12613"/>
                        <a14:foregroundMark x1="94309" y1="27928" x2="94309" y2="27928"/>
                        <a14:foregroundMark x1="94309" y1="27027" x2="94309" y2="27027"/>
                        <a14:foregroundMark x1="87398" y1="19820" x2="87398" y2="19820"/>
                        <a14:foregroundMark x1="83740" y1="49550" x2="83740" y2="49550"/>
                        <a14:foregroundMark x1="83740" y1="27027" x2="83740" y2="27027"/>
                        <a14:backgroundMark x1="9756" y1="90991" x2="12602" y2="99099"/>
                        <a14:backgroundMark x1="12602" y1="99099" x2="12602" y2="99099"/>
                        <a14:backgroundMark x1="86992" y1="21622" x2="86992" y2="21622"/>
                        <a14:backgroundMark x1="86585" y1="21622" x2="86585" y2="21622"/>
                        <a14:backgroundMark x1="86585" y1="20721" x2="86585" y2="20721"/>
                        <a14:backgroundMark x1="90650" y1="14414" x2="90650" y2="14414"/>
                      </a14:backgroundRemoval>
                    </a14:imgEffect>
                    <a14:imgEffect>
                      <a14:sharpenSoften amount="59000"/>
                    </a14:imgEffect>
                    <a14:imgEffect>
                      <a14:colorTemperature colorTemp="6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072" y="1401761"/>
            <a:ext cx="2381855" cy="1074739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61585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764783-6922-E7A4-C263-99E266FD1A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47D43B7-E6EB-62D7-FCFD-A42380C6F67E}"/>
              </a:ext>
            </a:extLst>
          </p:cNvPr>
          <p:cNvSpPr txBox="1"/>
          <p:nvPr/>
        </p:nvSpPr>
        <p:spPr>
          <a:xfrm>
            <a:off x="757237" y="513059"/>
            <a:ext cx="45529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FIRST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 PAYCHECK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0B11E6-0A17-B7D1-EC16-D1784F252D2A}"/>
              </a:ext>
            </a:extLst>
          </p:cNvPr>
          <p:cNvSpPr txBox="1"/>
          <p:nvPr/>
        </p:nvSpPr>
        <p:spPr>
          <a:xfrm>
            <a:off x="495300" y="1881992"/>
            <a:ext cx="5076825" cy="35072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Initial $500 Prepayment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receive a $500 prepayment, 11 days after the end of your first week of work with the Company.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 if you started working for the Company on 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 5, 2024, </a:t>
            </a: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would receive a $500 prepayment on February 21, 2024.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9E970C5-92B3-3182-2986-084AA343F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282500"/>
            <a:ext cx="5424088" cy="433725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6CBE2D1-DB93-A23D-033B-5707E0A01F41}"/>
              </a:ext>
            </a:extLst>
          </p:cNvPr>
          <p:cNvSpPr txBox="1"/>
          <p:nvPr/>
        </p:nvSpPr>
        <p:spPr>
          <a:xfrm>
            <a:off x="6896100" y="30480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START DATE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F170FC-EF23-7C9B-7DDA-34E93986192E}"/>
              </a:ext>
            </a:extLst>
          </p:cNvPr>
          <p:cNvSpPr txBox="1"/>
          <p:nvPr/>
        </p:nvSpPr>
        <p:spPr>
          <a:xfrm>
            <a:off x="8360369" y="4388526"/>
            <a:ext cx="895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1</a:t>
            </a:r>
            <a:r>
              <a:rPr lang="en-US" sz="1600" baseline="30000" dirty="0">
                <a:solidFill>
                  <a:srgbClr val="00B050"/>
                </a:solidFill>
              </a:rPr>
              <a:t>ST</a:t>
            </a:r>
            <a:r>
              <a:rPr lang="en-US" sz="1600" dirty="0">
                <a:solidFill>
                  <a:srgbClr val="00B050"/>
                </a:solidFill>
              </a:rPr>
              <a:t> PAY DAY $</a:t>
            </a:r>
          </a:p>
        </p:txBody>
      </p:sp>
    </p:spTree>
    <p:extLst>
      <p:ext uri="{BB962C8B-B14F-4D97-AF65-F5344CB8AC3E}">
        <p14:creationId xmlns:p14="http://schemas.microsoft.com/office/powerpoint/2010/main" val="187837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9F0CA12-F749-233E-8B7E-CC7BF7F2B6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70F1677-88F5-C237-A97F-1B5D95003878}"/>
              </a:ext>
            </a:extLst>
          </p:cNvPr>
          <p:cNvSpPr txBox="1"/>
          <p:nvPr/>
        </p:nvSpPr>
        <p:spPr>
          <a:xfrm>
            <a:off x="757236" y="513059"/>
            <a:ext cx="556736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SECOND</a:t>
            </a:r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PAYCHECK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8BA630-AEE6-325A-E667-EAA5DF98F72C}"/>
              </a:ext>
            </a:extLst>
          </p:cNvPr>
          <p:cNvSpPr txBox="1"/>
          <p:nvPr/>
        </p:nvSpPr>
        <p:spPr>
          <a:xfrm>
            <a:off x="852499" y="1870849"/>
            <a:ext cx="4731361" cy="3116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Weekly Payments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Thereafter, as long as you continue to work for the Company, you will receive regular weekly payments. Weekly payments are made 18 days after the end of the work week.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 if you started working for the Company on 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 5, 2024</a:t>
            </a:r>
            <a:r>
              <a:rPr lang="en-US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you would receive a regular weekly paycheck on February 28, 2024.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1770DF-07F4-1F85-7613-80E9AA6D05A5}"/>
              </a:ext>
            </a:extLst>
          </p:cNvPr>
          <p:cNvSpPr/>
          <p:nvPr/>
        </p:nvSpPr>
        <p:spPr>
          <a:xfrm>
            <a:off x="5583860" y="5597625"/>
            <a:ext cx="64483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WEEKLY PAY ON </a:t>
            </a:r>
            <a:r>
              <a:rPr lang="en-US" sz="36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WEDNESDAY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C1D28D-552C-7873-6000-2CB976981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260375"/>
            <a:ext cx="5424088" cy="43372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1762F5-6009-3281-7D01-89BEF7A6A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282500"/>
            <a:ext cx="5424088" cy="4337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40F4374-A2B5-1748-3EBB-73CCE92418C9}"/>
              </a:ext>
            </a:extLst>
          </p:cNvPr>
          <p:cNvSpPr txBox="1"/>
          <p:nvPr/>
        </p:nvSpPr>
        <p:spPr>
          <a:xfrm>
            <a:off x="6896100" y="30480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START DATE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C030F1-D251-278E-2EA2-AABD757CA722}"/>
              </a:ext>
            </a:extLst>
          </p:cNvPr>
          <p:cNvSpPr txBox="1"/>
          <p:nvPr/>
        </p:nvSpPr>
        <p:spPr>
          <a:xfrm>
            <a:off x="8360369" y="4388526"/>
            <a:ext cx="895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1</a:t>
            </a:r>
            <a:r>
              <a:rPr lang="en-US" sz="1600" baseline="30000" dirty="0">
                <a:solidFill>
                  <a:srgbClr val="00B050"/>
                </a:solidFill>
              </a:rPr>
              <a:t>ST</a:t>
            </a:r>
            <a:r>
              <a:rPr lang="en-US" sz="1600" dirty="0">
                <a:solidFill>
                  <a:srgbClr val="00B050"/>
                </a:solidFill>
              </a:rPr>
              <a:t> PAY DAY $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556C59-1826-9FE5-76DA-F420A108A61E}"/>
              </a:ext>
            </a:extLst>
          </p:cNvPr>
          <p:cNvSpPr txBox="1"/>
          <p:nvPr/>
        </p:nvSpPr>
        <p:spPr>
          <a:xfrm>
            <a:off x="8361252" y="5054690"/>
            <a:ext cx="895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2nd PAY DAY $</a:t>
            </a:r>
          </a:p>
        </p:txBody>
      </p:sp>
    </p:spTree>
    <p:extLst>
      <p:ext uri="{BB962C8B-B14F-4D97-AF65-F5344CB8AC3E}">
        <p14:creationId xmlns:p14="http://schemas.microsoft.com/office/powerpoint/2010/main" val="85659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2BA0EF-43E0-D4DF-571D-E187407B1C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593468B-3397-9AAF-B911-D9FC10398124}"/>
              </a:ext>
            </a:extLst>
          </p:cNvPr>
          <p:cNvSpPr txBox="1"/>
          <p:nvPr/>
        </p:nvSpPr>
        <p:spPr>
          <a:xfrm>
            <a:off x="2383629" y="839885"/>
            <a:ext cx="74247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EXAMPLE OF TRAINING PAYCHECK – BEFORE TAXES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B802C0-1202-B5A4-882C-5781E1A94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787" y="1714500"/>
            <a:ext cx="10204425" cy="50235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6A4B0DB-9D9D-8260-E0A0-B94E63943CCB}"/>
              </a:ext>
            </a:extLst>
          </p:cNvPr>
          <p:cNvSpPr/>
          <p:nvPr/>
        </p:nvSpPr>
        <p:spPr>
          <a:xfrm>
            <a:off x="1222387" y="2171700"/>
            <a:ext cx="1425564" cy="1524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2A2EB3-814B-E394-D317-923271173D5B}"/>
              </a:ext>
            </a:extLst>
          </p:cNvPr>
          <p:cNvSpPr txBox="1"/>
          <p:nvPr/>
        </p:nvSpPr>
        <p:spPr>
          <a:xfrm>
            <a:off x="4177902" y="1301550"/>
            <a:ext cx="38361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Training pay rate: </a:t>
            </a:r>
            <a:r>
              <a:rPr lang="en-US" sz="16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$15.00 per hour</a:t>
            </a:r>
            <a:endParaRPr lang="en-US" sz="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74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A988D4F-D467-D452-AD79-905E0E5D91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3E6FFB6-0B55-03C2-726C-170F2C7D8941}"/>
              </a:ext>
            </a:extLst>
          </p:cNvPr>
          <p:cNvSpPr txBox="1"/>
          <p:nvPr/>
        </p:nvSpPr>
        <p:spPr>
          <a:xfrm>
            <a:off x="1147288" y="639830"/>
            <a:ext cx="98974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EXAMPLE #1 OF PRODUCTION PAYCHECK (REGULAR) – BEFORE TAXES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78D80A-C572-2D55-0264-1BACE95B0D97}"/>
              </a:ext>
            </a:extLst>
          </p:cNvPr>
          <p:cNvSpPr txBox="1"/>
          <p:nvPr/>
        </p:nvSpPr>
        <p:spPr>
          <a:xfrm>
            <a:off x="2595563" y="1101495"/>
            <a:ext cx="70008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Hourly Rate = Greater of Gross / Hours or Standard Hourly Rate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328F01B-6C90-C19A-87B4-2725F9ED0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46" y="1701660"/>
            <a:ext cx="7501055" cy="4386899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7B408E4-421C-001E-A626-51A7F23B9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542916"/>
              </p:ext>
            </p:extLst>
          </p:nvPr>
        </p:nvGraphicFramePr>
        <p:xfrm>
          <a:off x="8178800" y="1967714"/>
          <a:ext cx="3636961" cy="3854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8463">
                  <a:extLst>
                    <a:ext uri="{9D8B030D-6E8A-4147-A177-3AD203B41FA5}">
                      <a16:colId xmlns:a16="http://schemas.microsoft.com/office/drawing/2014/main" val="4016872128"/>
                    </a:ext>
                  </a:extLst>
                </a:gridCol>
                <a:gridCol w="452878">
                  <a:extLst>
                    <a:ext uri="{9D8B030D-6E8A-4147-A177-3AD203B41FA5}">
                      <a16:colId xmlns:a16="http://schemas.microsoft.com/office/drawing/2014/main" val="1493597013"/>
                    </a:ext>
                  </a:extLst>
                </a:gridCol>
                <a:gridCol w="1045103">
                  <a:extLst>
                    <a:ext uri="{9D8B030D-6E8A-4147-A177-3AD203B41FA5}">
                      <a16:colId xmlns:a16="http://schemas.microsoft.com/office/drawing/2014/main" val="4277750045"/>
                    </a:ext>
                  </a:extLst>
                </a:gridCol>
                <a:gridCol w="1170517">
                  <a:extLst>
                    <a:ext uri="{9D8B030D-6E8A-4147-A177-3AD203B41FA5}">
                      <a16:colId xmlns:a16="http://schemas.microsoft.com/office/drawing/2014/main" val="240333038"/>
                    </a:ext>
                  </a:extLst>
                </a:gridCol>
              </a:tblGrid>
              <a:tr h="52274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BREAKDOWN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181551"/>
                  </a:ext>
                </a:extLst>
              </a:tr>
              <a:tr h="72014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Hourly Rate  = </a:t>
                      </a: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Greater of Gross / Hours (510.17 / 33.89) </a:t>
                      </a:r>
                      <a:r>
                        <a:rPr lang="en-US" sz="1600" u="none" strike="noStrike" dirty="0">
                          <a:effectLst/>
                        </a:rPr>
                        <a:t>or Standard Hourly Rate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174932"/>
                  </a:ext>
                </a:extLst>
              </a:tr>
              <a:tr h="10436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 PRODUCTION (JOBS COMPLETED):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$510.17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48295"/>
                  </a:ext>
                </a:extLst>
              </a:tr>
              <a:tr h="5227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 HOURS: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33.89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404024"/>
                  </a:ext>
                </a:extLst>
              </a:tr>
              <a:tr h="5227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HOURLY RATE: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$15.05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404553"/>
                  </a:ext>
                </a:extLst>
              </a:tr>
              <a:tr h="52274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744125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F6D2B58B-6F56-7655-37C6-BAD6C0B40A92}"/>
              </a:ext>
            </a:extLst>
          </p:cNvPr>
          <p:cNvSpPr/>
          <p:nvPr/>
        </p:nvSpPr>
        <p:spPr>
          <a:xfrm>
            <a:off x="493485" y="1967713"/>
            <a:ext cx="1022567" cy="12660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16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FCCDA14-1AC8-6CF2-5E01-CBAF3C0392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A22CC5B-CEFF-C55C-F8D8-E51931E8DE2A}"/>
              </a:ext>
            </a:extLst>
          </p:cNvPr>
          <p:cNvSpPr txBox="1"/>
          <p:nvPr/>
        </p:nvSpPr>
        <p:spPr>
          <a:xfrm>
            <a:off x="1017876" y="639830"/>
            <a:ext cx="101562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EXAMPLE # 2 OF PRODUCTION PAYCHECK (OVERTIME) - BEFORE TAXES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6DF2E2-30A0-9740-2946-C68C95388405}"/>
              </a:ext>
            </a:extLst>
          </p:cNvPr>
          <p:cNvSpPr txBox="1"/>
          <p:nvPr/>
        </p:nvSpPr>
        <p:spPr>
          <a:xfrm>
            <a:off x="2595563" y="1101495"/>
            <a:ext cx="70008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Hourly Rate = Greater of Gross / Hours or Standard Hourly Rate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90C8CF9-74D1-81A6-11F0-148E5B9182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967407"/>
              </p:ext>
            </p:extLst>
          </p:nvPr>
        </p:nvGraphicFramePr>
        <p:xfrm>
          <a:off x="7181849" y="2053527"/>
          <a:ext cx="4829175" cy="4325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13">
                  <a:extLst>
                    <a:ext uri="{9D8B030D-6E8A-4147-A177-3AD203B41FA5}">
                      <a16:colId xmlns:a16="http://schemas.microsoft.com/office/drawing/2014/main" val="2711109737"/>
                    </a:ext>
                  </a:extLst>
                </a:gridCol>
                <a:gridCol w="610693">
                  <a:extLst>
                    <a:ext uri="{9D8B030D-6E8A-4147-A177-3AD203B41FA5}">
                      <a16:colId xmlns:a16="http://schemas.microsoft.com/office/drawing/2014/main" val="1819493218"/>
                    </a:ext>
                  </a:extLst>
                </a:gridCol>
                <a:gridCol w="1869662">
                  <a:extLst>
                    <a:ext uri="{9D8B030D-6E8A-4147-A177-3AD203B41FA5}">
                      <a16:colId xmlns:a16="http://schemas.microsoft.com/office/drawing/2014/main" val="2172010100"/>
                    </a:ext>
                  </a:extLst>
                </a:gridCol>
                <a:gridCol w="1578407">
                  <a:extLst>
                    <a:ext uri="{9D8B030D-6E8A-4147-A177-3AD203B41FA5}">
                      <a16:colId xmlns:a16="http://schemas.microsoft.com/office/drawing/2014/main" val="4098468305"/>
                    </a:ext>
                  </a:extLst>
                </a:gridCol>
              </a:tblGrid>
              <a:tr h="35187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BREAKDOWN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91899"/>
                  </a:ext>
                </a:extLst>
              </a:tr>
              <a:tr h="48475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Hourly Rate  = Greater of Gross / Hours (761.93 / 51.56)</a:t>
                      </a:r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or Standard Hourly Rate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699542"/>
                  </a:ext>
                </a:extLst>
              </a:tr>
              <a:tr h="70252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TOTAL PRODUCTION (JOBS COMPLETED):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$761.93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196923"/>
                  </a:ext>
                </a:extLst>
              </a:tr>
              <a:tr h="35187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TOTAL HOURS: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51.56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204855"/>
                  </a:ext>
                </a:extLst>
              </a:tr>
              <a:tr h="51920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679058"/>
                  </a:ext>
                </a:extLst>
              </a:tr>
              <a:tr h="4213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effectLst/>
                        </a:rPr>
                        <a:t>HOURLY RATE: 761.93 / 51.56 HOURS = $14.78</a:t>
                      </a:r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275613"/>
                  </a:ext>
                </a:extLst>
              </a:tr>
              <a:tr h="7899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REGULAR  HOURS: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40 Hours x $14.78 =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$591.20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886848"/>
                  </a:ext>
                </a:extLst>
              </a:tr>
              <a:tr h="351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OVERTIME HOURS: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11.56 Hours x $22.17 =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$256.29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978893"/>
                  </a:ext>
                </a:extLst>
              </a:tr>
              <a:tr h="3518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TOTAL: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$847.49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543889"/>
                  </a:ext>
                </a:extLst>
              </a:tr>
            </a:tbl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CF18F1F5-CE59-65C2-63E7-AD8C4B7FB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34941"/>
            <a:ext cx="6419850" cy="492442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EF7EFBB-5F67-7173-B998-41A8F74FDF2C}"/>
              </a:ext>
            </a:extLst>
          </p:cNvPr>
          <p:cNvSpPr/>
          <p:nvPr/>
        </p:nvSpPr>
        <p:spPr>
          <a:xfrm>
            <a:off x="533400" y="1684930"/>
            <a:ext cx="1139814" cy="18932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4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FDC398-9CD0-B023-E693-4E5BB08B0B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F19D5DE-E72D-2318-EC06-70CD8BCA30EA}"/>
              </a:ext>
            </a:extLst>
          </p:cNvPr>
          <p:cNvSpPr txBox="1"/>
          <p:nvPr/>
        </p:nvSpPr>
        <p:spPr>
          <a:xfrm>
            <a:off x="978477" y="639830"/>
            <a:ext cx="102350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EXAMPLE # 3 OF PRODUCTION PAYCHECK (MIN WAGE) – BEFORE TAXES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B8DC6-8174-835A-3FB5-BA9339E82BAB}"/>
              </a:ext>
            </a:extLst>
          </p:cNvPr>
          <p:cNvSpPr txBox="1"/>
          <p:nvPr/>
        </p:nvSpPr>
        <p:spPr>
          <a:xfrm>
            <a:off x="2595563" y="1101495"/>
            <a:ext cx="70008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Hourly Rate = Greater of Gross / Hours or Standard Hourly Rate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A0D1DC-1C59-9B5A-96E8-DB6042EA8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32437"/>
            <a:ext cx="6600825" cy="4848225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20E3D6-1B63-F27B-4BB8-4C14777AB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930001"/>
              </p:ext>
            </p:extLst>
          </p:nvPr>
        </p:nvGraphicFramePr>
        <p:xfrm>
          <a:off x="7937727" y="2462979"/>
          <a:ext cx="3720873" cy="3924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8573">
                  <a:extLst>
                    <a:ext uri="{9D8B030D-6E8A-4147-A177-3AD203B41FA5}">
                      <a16:colId xmlns:a16="http://schemas.microsoft.com/office/drawing/2014/main" val="3930265390"/>
                    </a:ext>
                  </a:extLst>
                </a:gridCol>
                <a:gridCol w="1582300">
                  <a:extLst>
                    <a:ext uri="{9D8B030D-6E8A-4147-A177-3AD203B41FA5}">
                      <a16:colId xmlns:a16="http://schemas.microsoft.com/office/drawing/2014/main" val="2985840339"/>
                    </a:ext>
                  </a:extLst>
                </a:gridCol>
              </a:tblGrid>
              <a:tr h="43679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BREAKDOWN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184212"/>
                  </a:ext>
                </a:extLst>
              </a:tr>
              <a:tr h="792657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Hourly Rate  = Greater of Gross / Hours (207.61 / 22.18) or </a:t>
                      </a:r>
                      <a:r>
                        <a:rPr lang="en-US" sz="12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Standard Hourly Rate</a:t>
                      </a:r>
                      <a:endParaRPr lang="en-US" sz="1200" b="0" i="0" u="none" strike="noStrike" dirty="0">
                        <a:solidFill>
                          <a:schemeClr val="accent6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429937"/>
                  </a:ext>
                </a:extLst>
              </a:tr>
              <a:tr h="87359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</a:rPr>
                        <a:t>TOTAL PRODUCTION (JOBS COMPLETED):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</a:rPr>
                        <a:t>$207.61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870839"/>
                  </a:ext>
                </a:extLst>
              </a:tr>
              <a:tr h="4367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</a:rPr>
                        <a:t>TOTAL HOURS: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</a:rPr>
                        <a:t>22.18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491991"/>
                  </a:ext>
                </a:extLst>
              </a:tr>
              <a:tr h="4367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</a:rPr>
                        <a:t>HOURLY RATE: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</a:rPr>
                        <a:t>$9.36 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294152"/>
                  </a:ext>
                </a:extLst>
              </a:tr>
              <a:tr h="9478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The payment is reverted to the regular hourly minimum wage rate because it is higher than the production earnings: 22.18 hours x $12.00 (FL Min wage)= $266.16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8212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E2A897A-1F5C-579B-2CA6-566025F129A4}"/>
              </a:ext>
            </a:extLst>
          </p:cNvPr>
          <p:cNvSpPr/>
          <p:nvPr/>
        </p:nvSpPr>
        <p:spPr>
          <a:xfrm>
            <a:off x="635001" y="2018759"/>
            <a:ext cx="1063171" cy="11484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73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77DE18D-DB0B-7E44-F151-460A81799A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69FB70-CF22-12CE-EB71-BC8D4733DB1A}"/>
              </a:ext>
            </a:extLst>
          </p:cNvPr>
          <p:cNvSpPr txBox="1"/>
          <p:nvPr/>
        </p:nvSpPr>
        <p:spPr>
          <a:xfrm>
            <a:off x="1609725" y="566678"/>
            <a:ext cx="897255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Please feel free to ask any questions you may have.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8528A5-B584-BD5A-4075-23978BA3FA8E}"/>
              </a:ext>
            </a:extLst>
          </p:cNvPr>
          <p:cNvSpPr txBox="1"/>
          <p:nvPr/>
        </p:nvSpPr>
        <p:spPr>
          <a:xfrm>
            <a:off x="4067608" y="4536073"/>
            <a:ext cx="40567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Thank you!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3813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185</TotalTime>
  <Words>424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Bahnschrift SemiBold</vt:lpstr>
      <vt:lpstr>Calibri</vt:lpstr>
      <vt:lpstr>Gill Sans MT</vt:lpstr>
      <vt:lpstr>Parcel</vt:lpstr>
      <vt:lpstr>Welcome to the team!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team!</dc:title>
  <dc:creator>Jennifer Farley</dc:creator>
  <cp:lastModifiedBy>Jennifer Farley</cp:lastModifiedBy>
  <cp:revision>14</cp:revision>
  <dcterms:created xsi:type="dcterms:W3CDTF">2024-02-08T02:44:28Z</dcterms:created>
  <dcterms:modified xsi:type="dcterms:W3CDTF">2024-02-15T19:06:40Z</dcterms:modified>
</cp:coreProperties>
</file>